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23" r:id="rId2"/>
    <p:sldMasterId id="2147483729" r:id="rId3"/>
    <p:sldMasterId id="2147483782" r:id="rId4"/>
  </p:sldMasterIdLst>
  <p:notesMasterIdLst>
    <p:notesMasterId r:id="rId24"/>
  </p:notesMasterIdLst>
  <p:sldIdLst>
    <p:sldId id="259" r:id="rId5"/>
    <p:sldId id="589" r:id="rId6"/>
    <p:sldId id="298" r:id="rId7"/>
    <p:sldId id="595" r:id="rId8"/>
    <p:sldId id="596" r:id="rId9"/>
    <p:sldId id="599" r:id="rId10"/>
    <p:sldId id="594" r:id="rId11"/>
    <p:sldId id="591" r:id="rId12"/>
    <p:sldId id="257" r:id="rId13"/>
    <p:sldId id="600" r:id="rId14"/>
    <p:sldId id="276" r:id="rId15"/>
    <p:sldId id="340" r:id="rId16"/>
    <p:sldId id="339" r:id="rId17"/>
    <p:sldId id="592" r:id="rId18"/>
    <p:sldId id="598" r:id="rId19"/>
    <p:sldId id="338" r:id="rId20"/>
    <p:sldId id="330" r:id="rId21"/>
    <p:sldId id="590" r:id="rId22"/>
    <p:sldId id="324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5D392C-14A6-4279-BD6E-AACCB57F3D27}">
          <p14:sldIdLst>
            <p14:sldId id="259"/>
            <p14:sldId id="589"/>
            <p14:sldId id="298"/>
            <p14:sldId id="595"/>
            <p14:sldId id="596"/>
            <p14:sldId id="599"/>
            <p14:sldId id="594"/>
            <p14:sldId id="591"/>
            <p14:sldId id="257"/>
            <p14:sldId id="600"/>
            <p14:sldId id="276"/>
            <p14:sldId id="340"/>
            <p14:sldId id="339"/>
            <p14:sldId id="592"/>
            <p14:sldId id="598"/>
            <p14:sldId id="338"/>
            <p14:sldId id="330"/>
            <p14:sldId id="590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43D471-D602-AC74-238A-6F56809B52F9}" name="Carvalho, Alice (ASC/CSA)" initials="CA(" userId="S::alice.carvalho@asc-csa.gc.ca::7b5df751-0cea-4262-b036-debed17076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F6F5"/>
    <a:srgbClr val="F3F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 autoAdjust="0"/>
    <p:restoredTop sz="89524" autoAdjust="0"/>
  </p:normalViewPr>
  <p:slideViewPr>
    <p:cSldViewPr snapToGrid="0" showGuides="1">
      <p:cViewPr varScale="1">
        <p:scale>
          <a:sx n="152" d="100"/>
          <a:sy n="152" d="100"/>
        </p:scale>
        <p:origin x="1392" y="18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C09FB-816E-4F93-A103-AE83E8FE7CC0}" type="datetimeFigureOut">
              <a:rPr lang="en-CA" smtClean="0"/>
              <a:t>2024-02-16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C1C10-AE1B-40B9-A64F-FDB8F1078E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6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32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8248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236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46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2288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66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521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C1C10-AE1B-40B9-A64F-FDB8F1078E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37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26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179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20F9A-B455-4DDC-AFB4-3E75D80FE79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199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1376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0088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766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North Atlantic Right Whale (NARW) was listed as endangered under the Species at Risk Act (SARA) in 2005.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Develop Space-Based Solutions for the Monitoring and Protection of the North Atlantic Right Whale 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Partnership between the Canadian Space Agency, the Department of Fisheries and Oceans and Transport Canada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approaches: Habitat modelling / Detection (AI)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There are fewer than 350 left in the World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1774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9be529aa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9be529aa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-The RADARSAT Constellation Mission (RCM) recently imaged the Churchill and </a:t>
            </a:r>
            <a:r>
              <a:rPr lang="en-CA" dirty="0" err="1"/>
              <a:t>Wapusk</a:t>
            </a:r>
            <a:r>
              <a:rPr lang="en-CA" dirty="0"/>
              <a:t> National Park area along Hudson Bay. These examples showcase how image processing can enhance mapping of environmental conditions and thus contribute up-to-date information to land and marine area management. </a:t>
            </a:r>
          </a:p>
          <a:p>
            <a:r>
              <a:rPr lang="en-CA" dirty="0"/>
              <a:t>The image on the </a:t>
            </a:r>
            <a:r>
              <a:rPr lang="en-CA" i="1" dirty="0"/>
              <a:t>left</a:t>
            </a:r>
            <a:r>
              <a:rPr lang="en-CA" dirty="0"/>
              <a:t> was captured most recently on February 6, 2024, when snow (on the land) and sea ice (on the Bay) dominated surface conditions.  The image in the </a:t>
            </a:r>
            <a:r>
              <a:rPr lang="en-CA" i="1" dirty="0"/>
              <a:t>middle</a:t>
            </a:r>
            <a:r>
              <a:rPr lang="en-CA" dirty="0"/>
              <a:t> is a composite, where 2 RCM images of that very same area were ‘sandwiched; note the more detailed content of the land side, and the less detailed content on the seaward side of the coastline.  Finally, the composite image on the </a:t>
            </a:r>
            <a:r>
              <a:rPr lang="en-CA" i="1" dirty="0"/>
              <a:t>right</a:t>
            </a:r>
            <a:r>
              <a:rPr lang="en-CA" dirty="0"/>
              <a:t> combines the detailed land area coverage (Oct 10, 2023/Feb 6, 2024) and the detailed view of the sea ice conditions of Feb 6, 2024.  </a:t>
            </a:r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-Image credit : </a:t>
            </a:r>
            <a:r>
              <a:rPr lang="en-C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Canadian Space Agency, contains RADARSAT Constellation Mission data (2023), processed by </a:t>
            </a:r>
            <a:r>
              <a:rPr lang="en-C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Dromadaire</a:t>
            </a:r>
            <a:r>
              <a:rPr lang="en-C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Geo-Innovations.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/>
              <a:t>-Products developed through the CSA EO Vista initiative.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A2C14-8B0F-42E8-8E36-379535B931F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2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435608"/>
          </a:xfrm>
        </p:spPr>
        <p:txBody>
          <a:bodyPr anchor="b">
            <a:normAutofit/>
          </a:bodyPr>
          <a:lstStyle>
            <a:lvl1pPr algn="l">
              <a:defRPr sz="20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2865237"/>
            <a:ext cx="2679849" cy="53014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to </a:t>
            </a:r>
            <a:br>
              <a:rPr lang="en-US" dirty="0"/>
            </a:br>
            <a:r>
              <a:rPr lang="en-US" dirty="0"/>
              <a:t>Executive Committee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556735"/>
            <a:ext cx="2581275" cy="839732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none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Speaker(s)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1977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7F37A-BF29-9433-C0BA-0CA7F860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0F6C-1646-403B-83C9-9F1FDCD3D7BC}" type="datetimeFigureOut">
              <a:rPr lang="en-CA" smtClean="0"/>
              <a:t>2024-02-16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B9D4E-D157-FCAC-B583-9B8E14F5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5AE88-3EE4-01C2-2AA7-F93FAE15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D52-7736-4CA6-9608-37F01E8D83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902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1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0129" y="4767263"/>
            <a:ext cx="2057400" cy="273844"/>
          </a:xfrm>
        </p:spPr>
        <p:txBody>
          <a:bodyPr/>
          <a:lstStyle>
            <a:lvl1pPr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611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0"/>
            <a:ext cx="9136480" cy="51392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435608"/>
          </a:xfrm>
        </p:spPr>
        <p:txBody>
          <a:bodyPr anchor="b">
            <a:normAutofit/>
          </a:bodyPr>
          <a:lstStyle>
            <a:lvl1pPr algn="l">
              <a:defRPr sz="20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noProof="0" dirty="0"/>
              <a:t>Titre ici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2865237"/>
            <a:ext cx="2679849" cy="53014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noProof="0" dirty="0"/>
              <a:t>Présentation au</a:t>
            </a:r>
            <a:br>
              <a:rPr lang="fr-CA" noProof="0" dirty="0"/>
            </a:br>
            <a:r>
              <a:rPr lang="fr-CA" noProof="0" dirty="0"/>
              <a:t>comité exécutif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556735"/>
            <a:ext cx="2581275" cy="839732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none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CA" noProof="0" dirty="0"/>
              <a:t>Date</a:t>
            </a:r>
          </a:p>
          <a:p>
            <a:pPr lvl="0"/>
            <a:r>
              <a:rPr lang="fr-CA" noProof="0" dirty="0"/>
              <a:t>Présentateur(s)</a:t>
            </a:r>
          </a:p>
          <a:p>
            <a:pPr lvl="0"/>
            <a:r>
              <a:rPr lang="fr-CA" noProof="0" dirty="0"/>
              <a:t>Titre(s)</a:t>
            </a:r>
          </a:p>
        </p:txBody>
      </p:sp>
    </p:spTree>
    <p:extLst>
      <p:ext uri="{BB962C8B-B14F-4D97-AF65-F5344CB8AC3E}">
        <p14:creationId xmlns:p14="http://schemas.microsoft.com/office/powerpoint/2010/main" val="151360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140"/>
            <a:ext cx="9144000" cy="5143500"/>
          </a:xfrm>
          <a:prstGeom prst="rect">
            <a:avLst/>
          </a:prstGeom>
          <a:blipFill dpi="0" rotWithShape="1"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r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0129" y="4767263"/>
            <a:ext cx="2057400" cy="273844"/>
          </a:xfrm>
        </p:spPr>
        <p:txBody>
          <a:bodyPr/>
          <a:lstStyle>
            <a:lvl1pPr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042046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tent - Top title No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r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157478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- Noir /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6442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98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313" y="1699297"/>
            <a:ext cx="6216118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"/>
          <a:stretch/>
        </p:blipFill>
        <p:spPr>
          <a:xfrm rot="10800000" flipH="1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7" descr="A picture containing nature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008" y="0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7"/>
          <p:cNvSpPr/>
          <p:nvPr/>
        </p:nvSpPr>
        <p:spPr>
          <a:xfrm flipH="1">
            <a:off x="4092296" y="1476330"/>
            <a:ext cx="5063603" cy="367583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7"/>
          <p:cNvSpPr/>
          <p:nvPr/>
        </p:nvSpPr>
        <p:spPr>
          <a:xfrm flipH="1">
            <a:off x="-3588" y="-10906"/>
            <a:ext cx="9149373" cy="515619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3" y="3983623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7"/>
          <p:cNvPicPr preferRelativeResize="0"/>
          <p:nvPr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3"/>
          <a:stretch/>
        </p:blipFill>
        <p:spPr>
          <a:xfrm rot="5400000">
            <a:off x="4300715" y="-762125"/>
            <a:ext cx="4091455" cy="5610663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7"/>
          <p:cNvPicPr preferRelativeResize="0"/>
          <p:nvPr/>
        </p:nvPicPr>
        <p:blipFill rotWithShape="1">
          <a:blip r:embed="rId7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4344482" y="3614964"/>
            <a:ext cx="1289782" cy="1775105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7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4617889" cy="297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 Medium"/>
              <a:buNone/>
              <a:defRPr sz="60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03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8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775" y="83743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28"/>
          <p:cNvSpPr/>
          <p:nvPr/>
        </p:nvSpPr>
        <p:spPr>
          <a:xfrm>
            <a:off x="-1333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/>
          <p:nvPr/>
        </p:nvSpPr>
        <p:spPr>
          <a:xfrm rot="10800000" flipH="1">
            <a:off x="-3378" y="4905328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8"/>
          <p:cNvSpPr txBox="1"/>
          <p:nvPr/>
        </p:nvSpPr>
        <p:spPr>
          <a:xfrm>
            <a:off x="7699249" y="4930954"/>
            <a:ext cx="144408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5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US" sz="105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sz="105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1"/>
          </p:nvPr>
        </p:nvSpPr>
        <p:spPr>
          <a:xfrm>
            <a:off x="243175" y="861238"/>
            <a:ext cx="8621550" cy="3987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85800" marR="0" lvl="1" indent="-28575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028700" marR="0" lvl="2" indent="-2667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-25717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714500" marR="0" lvl="4" indent="-25717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057400" marR="0" lvl="5" indent="-2667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400300" marR="0" lvl="6" indent="-2667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2743200" marR="0" lvl="7" indent="-2667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086100" marR="0" lvl="8" indent="-2667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148" cy="5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  <a:defRPr sz="33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44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30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775" y="83743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" name="Google Shape;44;p30"/>
          <p:cNvSpPr/>
          <p:nvPr/>
        </p:nvSpPr>
        <p:spPr>
          <a:xfrm>
            <a:off x="-1333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0"/>
          <p:cNvSpPr/>
          <p:nvPr/>
        </p:nvSpPr>
        <p:spPr>
          <a:xfrm rot="10800000" flipH="1">
            <a:off x="-3378" y="4905328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0"/>
          <p:cNvSpPr txBox="1"/>
          <p:nvPr/>
        </p:nvSpPr>
        <p:spPr>
          <a:xfrm>
            <a:off x="7699249" y="4930954"/>
            <a:ext cx="144408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5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US" sz="105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sz="105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148" cy="5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  <a:defRPr sz="33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15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MSIPCMContentMarking" descr="{&quot;HashCode&quot;:2077440460,&quot;Placement&quot;:&quot;Header&quot;,&quot;Top&quot;:0.0,&quot;Left&quot;:502.4445,&quot;SlideWidth&quot;:720,&quot;SlideHeight&quot;:405}">
            <a:extLst>
              <a:ext uri="{FF2B5EF4-FFF2-40B4-BE49-F238E27FC236}">
                <a16:creationId xmlns:a16="http://schemas.microsoft.com/office/drawing/2014/main" id="{3D05718C-057D-0F89-8696-344FAF212FDD}"/>
              </a:ext>
            </a:extLst>
          </p:cNvPr>
          <p:cNvSpPr txBox="1"/>
          <p:nvPr userDrawn="1"/>
        </p:nvSpPr>
        <p:spPr>
          <a:xfrm>
            <a:off x="6381045" y="0"/>
            <a:ext cx="2762954" cy="2807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solidFill>
                  <a:srgbClr val="696969"/>
                </a:solidFill>
                <a:latin typeface="arial" panose="020B0604020202020204" pitchFamily="34" charset="0"/>
              </a:rPr>
              <a:t>NON CLASSIFIÉ / UNCLASSIFIED</a:t>
            </a:r>
          </a:p>
        </p:txBody>
      </p:sp>
    </p:spTree>
    <p:extLst>
      <p:ext uri="{BB962C8B-B14F-4D97-AF65-F5344CB8AC3E}">
        <p14:creationId xmlns:p14="http://schemas.microsoft.com/office/powerpoint/2010/main" val="6841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5" r:id="rId2"/>
    <p:sldLayoutId id="2147483705" r:id="rId3"/>
    <p:sldLayoutId id="2147483706" r:id="rId4"/>
    <p:sldLayoutId id="2147483711" r:id="rId5"/>
    <p:sldLayoutId id="2147483713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6"/>
          <p:cNvPicPr preferRelativeResize="0"/>
          <p:nvPr/>
        </p:nvPicPr>
        <p:blipFill rotWithShape="1">
          <a:blip r:embed="rId5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775" y="83743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26"/>
          <p:cNvSpPr/>
          <p:nvPr/>
        </p:nvSpPr>
        <p:spPr>
          <a:xfrm>
            <a:off x="-1333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6"/>
          <p:cNvSpPr/>
          <p:nvPr/>
        </p:nvSpPr>
        <p:spPr>
          <a:xfrm rot="10800000" flipH="1">
            <a:off x="-3378" y="4905328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MSIPCMContentMarking" descr="{&quot;HashCode&quot;:2077440460,&quot;Placement&quot;:&quot;Header&quot;,&quot;Top&quot;:0.0,&quot;Left&quot;:502.4445,&quot;SlideWidth&quot;:720,&quot;SlideHeight&quot;:405}">
            <a:extLst>
              <a:ext uri="{FF2B5EF4-FFF2-40B4-BE49-F238E27FC236}">
                <a16:creationId xmlns:a16="http://schemas.microsoft.com/office/drawing/2014/main" id="{35A5233C-2750-11B0-F768-E23FB50E6D49}"/>
              </a:ext>
            </a:extLst>
          </p:cNvPr>
          <p:cNvSpPr txBox="1"/>
          <p:nvPr userDrawn="1"/>
        </p:nvSpPr>
        <p:spPr>
          <a:xfrm>
            <a:off x="6381045" y="0"/>
            <a:ext cx="2762954" cy="2807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solidFill>
                  <a:srgbClr val="696969"/>
                </a:solidFill>
                <a:latin typeface="arial" panose="020B0604020202020204" pitchFamily="34" charset="0"/>
              </a:rPr>
              <a:t>NON CLASSIFIÉ / UNCLASSIFIED</a:t>
            </a:r>
          </a:p>
        </p:txBody>
      </p:sp>
    </p:spTree>
    <p:extLst>
      <p:ext uri="{BB962C8B-B14F-4D97-AF65-F5344CB8AC3E}">
        <p14:creationId xmlns:p14="http://schemas.microsoft.com/office/powerpoint/2010/main" val="2982808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485BDA-ED54-6714-D6EB-FE645D91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D4A6A-8B14-79B7-CF27-C49F13448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B299B-8BC1-4BBC-9448-4A06CBA8C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50F6C-1646-403B-83C9-9F1FDCD3D7BC}" type="datetimeFigureOut">
              <a:rPr lang="en-CA" smtClean="0"/>
              <a:t>2024-02-16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C0459-2C5A-B14A-48C6-7A8C128A4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0A69-5B5E-A98B-864F-771D3B3A1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A5D52-7736-4CA6-9608-37F01E8D8384}" type="slidenum">
              <a:rPr lang="en-CA" smtClean="0"/>
              <a:t>‹#›</a:t>
            </a:fld>
            <a:endParaRPr lang="en-CA"/>
          </a:p>
        </p:txBody>
      </p:sp>
      <p:sp>
        <p:nvSpPr>
          <p:cNvPr id="7" name="MSIPCMContentMarking" descr="{&quot;HashCode&quot;:2077440460,&quot;Placement&quot;:&quot;Header&quot;,&quot;Top&quot;:0.0,&quot;Left&quot;:502.4445,&quot;SlideWidth&quot;:720,&quot;SlideHeight&quot;:405}">
            <a:extLst>
              <a:ext uri="{FF2B5EF4-FFF2-40B4-BE49-F238E27FC236}">
                <a16:creationId xmlns:a16="http://schemas.microsoft.com/office/drawing/2014/main" id="{B1ACD47A-93AD-E535-0763-2CC0A99CEFF6}"/>
              </a:ext>
            </a:extLst>
          </p:cNvPr>
          <p:cNvSpPr txBox="1"/>
          <p:nvPr userDrawn="1"/>
        </p:nvSpPr>
        <p:spPr>
          <a:xfrm>
            <a:off x="6381045" y="0"/>
            <a:ext cx="2762954" cy="2807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solidFill>
                  <a:srgbClr val="696969"/>
                </a:solidFill>
                <a:latin typeface="arial" panose="020B0604020202020204" pitchFamily="34" charset="0"/>
              </a:rPr>
              <a:t>NON CLASSIFIÉ / UNCLASSIFIED</a:t>
            </a:r>
          </a:p>
        </p:txBody>
      </p:sp>
    </p:spTree>
    <p:extLst>
      <p:ext uri="{BB962C8B-B14F-4D97-AF65-F5344CB8AC3E}">
        <p14:creationId xmlns:p14="http://schemas.microsoft.com/office/powerpoint/2010/main" val="228435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1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MSIPCMContentMarking" descr="{&quot;HashCode&quot;:2077440460,&quot;Placement&quot;:&quot;Header&quot;,&quot;Top&quot;:0.0,&quot;Left&quot;:502.4445,&quot;SlideWidth&quot;:720,&quot;SlideHeight&quot;:405}">
            <a:extLst>
              <a:ext uri="{FF2B5EF4-FFF2-40B4-BE49-F238E27FC236}">
                <a16:creationId xmlns:a16="http://schemas.microsoft.com/office/drawing/2014/main" id="{CB02FE28-A426-B5B0-8FF1-8B4933F03E34}"/>
              </a:ext>
            </a:extLst>
          </p:cNvPr>
          <p:cNvSpPr txBox="1"/>
          <p:nvPr userDrawn="1"/>
        </p:nvSpPr>
        <p:spPr>
          <a:xfrm>
            <a:off x="6381045" y="0"/>
            <a:ext cx="2762954" cy="2807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solidFill>
                  <a:srgbClr val="696969"/>
                </a:solidFill>
                <a:latin typeface="arial" panose="020B0604020202020204" pitchFamily="34" charset="0"/>
              </a:rPr>
              <a:t>NON CLASSIFIÉ / UNCLASSIFIED</a:t>
            </a:r>
          </a:p>
        </p:txBody>
      </p:sp>
    </p:spTree>
    <p:extLst>
      <p:ext uri="{BB962C8B-B14F-4D97-AF65-F5344CB8AC3E}">
        <p14:creationId xmlns:p14="http://schemas.microsoft.com/office/powerpoint/2010/main" val="772504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c-csa.gc.ca/videos/recherche/1_evjubu0h/1_nljith46.web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654" y="1337976"/>
            <a:ext cx="4222563" cy="1435608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Space4Arctic</a:t>
            </a:r>
            <a:b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more</a:t>
            </a:r>
            <a:endParaRPr lang="en-CA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654" y="3001615"/>
            <a:ext cx="4624900" cy="1548439"/>
          </a:xfrm>
        </p:spPr>
        <p:txBody>
          <a:bodyPr>
            <a:normAutofit fontScale="77500" lnSpcReduction="20000"/>
          </a:bodyPr>
          <a:lstStyle/>
          <a:p>
            <a:r>
              <a:rPr lang="fr-CA" sz="2600" b="1" dirty="0">
                <a:latin typeface="Calibri" panose="020F0502020204030204" pitchFamily="34" charset="0"/>
                <a:cs typeface="Calibri" panose="020F0502020204030204" pitchFamily="34" charset="0"/>
              </a:rPr>
              <a:t>Éric Laliberté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Associate Director General 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VP Science &amp; Technology Office</a:t>
            </a:r>
          </a:p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Canadian Space Agency</a:t>
            </a:r>
          </a:p>
          <a:p>
            <a:r>
              <a:rPr lang="iu-Cans-CA" sz="1800" b="1" dirty="0">
                <a:effectLst/>
                <a:latin typeface="Gadugi" panose="020B0502040204020203" pitchFamily="34" charset="0"/>
              </a:rPr>
              <a:t>ᑲᓇᑕᒥ</a:t>
            </a:r>
            <a:r>
              <a:rPr lang="en-CA" sz="1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iu-Cans-CA" sz="1800" b="1" dirty="0">
                <a:effectLst/>
                <a:latin typeface="Gadugi" panose="020B0502040204020203" pitchFamily="34" charset="0"/>
              </a:rPr>
              <a:t>ᐊᓂᕐᓂᖃᕐᓇᖏᑦᑐᒥ</a:t>
            </a:r>
            <a:r>
              <a:rPr lang="en-CA" sz="1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iu-Cans-CA" sz="1800" b="1" dirty="0">
                <a:effectLst/>
                <a:latin typeface="Gadugi" panose="020B0502040204020203" pitchFamily="34" charset="0"/>
              </a:rPr>
              <a:t>ᓯᓚᑖᓂ</a:t>
            </a:r>
            <a:r>
              <a:rPr lang="en-CA" sz="1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iu-Cans-CA" sz="1800" b="1" dirty="0">
                <a:effectLst/>
                <a:latin typeface="Gadugi" panose="020B0502040204020203" pitchFamily="34" charset="0"/>
              </a:rPr>
              <a:t>ᓄᓇᕐᔪᐊᑉ</a:t>
            </a:r>
            <a:r>
              <a:rPr lang="en-CA" sz="1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iu-Cans-CA" sz="1800" b="1" dirty="0">
                <a:effectLst/>
                <a:latin typeface="Gadugi" panose="020B0502040204020203" pitchFamily="34" charset="0"/>
              </a:rPr>
              <a:t>ᐃᖅᑲᓇᐃᔭᑎ</a:t>
            </a:r>
            <a:endParaRPr lang="en-CA" sz="1800" b="1" dirty="0">
              <a:effectLst/>
              <a:latin typeface="Calibri" panose="020F0502020204030204" pitchFamily="34" charset="0"/>
            </a:endParaRPr>
          </a:p>
          <a:p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06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3F8B-2487-2513-8869-CA4A6A53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North West Passage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1942C-4F27-8B55-9063-4D3C6382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10</a:t>
            </a:fld>
            <a:endParaRPr lang="en-CA"/>
          </a:p>
        </p:txBody>
      </p:sp>
      <p:pic>
        <p:nvPicPr>
          <p:cNvPr id="7" name="Barrow_Take11_17Seconds_Quality60_E_720p">
            <a:hlinkClick r:id="" action="ppaction://media"/>
            <a:extLst>
              <a:ext uri="{FF2B5EF4-FFF2-40B4-BE49-F238E27FC236}">
                <a16:creationId xmlns:a16="http://schemas.microsoft.com/office/drawing/2014/main" id="{6574A592-D728-9820-5F43-1A5641DFCE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291" y="916768"/>
            <a:ext cx="3987417" cy="3987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46F549-6A7E-F4B7-E6EA-0D717978721C}"/>
              </a:ext>
            </a:extLst>
          </p:cNvPr>
          <p:cNvSpPr txBox="1"/>
          <p:nvPr/>
        </p:nvSpPr>
        <p:spPr>
          <a:xfrm>
            <a:off x="4914027" y="2128947"/>
            <a:ext cx="338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Succession of RCM imagery</a:t>
            </a:r>
          </a:p>
        </p:txBody>
      </p:sp>
    </p:spTree>
    <p:extLst>
      <p:ext uri="{BB962C8B-B14F-4D97-AF65-F5344CB8AC3E}">
        <p14:creationId xmlns:p14="http://schemas.microsoft.com/office/powerpoint/2010/main" val="29210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lements to be studied by Canadian scientists with SWOT mission data">
            <a:extLst>
              <a:ext uri="{FF2B5EF4-FFF2-40B4-BE49-F238E27FC236}">
                <a16:creationId xmlns:a16="http://schemas.microsoft.com/office/drawing/2014/main" id="{80D6BF70-6AB8-E9EF-24CB-E3D79A1F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86467" y="929056"/>
            <a:ext cx="5571066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B832651-1CDD-D6A2-BD49-74098D95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Water and </a:t>
            </a:r>
            <a:r>
              <a:rPr lang="fr-CA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Topography</a:t>
            </a: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(SWOT)</a:t>
            </a:r>
            <a:endParaRPr lang="en-CA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47EB10CD-02C9-4DE9-AF92-58549932B0AC}" type="slidenum">
              <a:rPr lang="en-US" sz="1200" smtClean="0">
                <a:latin typeface="+mn-lt"/>
                <a:ea typeface="+mn-ea"/>
                <a:cs typeface="+mn-cs"/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7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00F753-62CD-D5E3-0E08-4226D81F00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1"/>
          <a:stretch/>
        </p:blipFill>
        <p:spPr bwMode="auto">
          <a:xfrm>
            <a:off x="4936480" y="984042"/>
            <a:ext cx="2725947" cy="81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1C8550F-A4FD-6A18-365C-0DE18B625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71" y="974290"/>
            <a:ext cx="4675516" cy="40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AB349-9E78-8743-BDAA-7C0ECB6C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Terrestrial Snow Mass Mission (TSMM)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A3020-E09D-6E7A-BBB9-DAE2BCBE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47EB10CD-02C9-4DE9-AF92-58549932B0AC}" type="slidenum">
              <a:rPr lang="en-US" sz="1200" smtClean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12</a:t>
            </a:fld>
            <a:endParaRPr lang="en-US" sz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C93E2-F9EF-D18A-C74E-F5C8977191BA}"/>
              </a:ext>
            </a:extLst>
          </p:cNvPr>
          <p:cNvSpPr txBox="1"/>
          <p:nvPr/>
        </p:nvSpPr>
        <p:spPr>
          <a:xfrm>
            <a:off x="5022744" y="1910030"/>
            <a:ext cx="4121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TSMM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radar mission to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services and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predictions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covered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regions</a:t>
            </a:r>
            <a:endParaRPr lang="en-CA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32025-0DBE-6630-C1E1-990EBDB8D222}"/>
              </a:ext>
            </a:extLst>
          </p:cNvPr>
          <p:cNvSpPr txBox="1"/>
          <p:nvPr/>
        </p:nvSpPr>
        <p:spPr>
          <a:xfrm>
            <a:off x="5171447" y="3233469"/>
            <a:ext cx="3477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fr-CA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change adaptation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and </a:t>
            </a:r>
            <a:r>
              <a:rPr lang="fr-CA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endParaRPr lang="fr-CA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management</a:t>
            </a:r>
            <a:endParaRPr lang="en-CA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7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CFF6A7F-DE58-B3AB-BAEF-DDBA86C46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Arctic</a:t>
            </a: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Observing</a:t>
            </a:r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Mission (AOM)</a:t>
            </a:r>
            <a:endParaRPr lang="en-CA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B42060D-89E9-B70D-6B7F-C0ADEFDB12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11422" y="953822"/>
            <a:ext cx="5521155" cy="413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305FC-A461-76A2-2A67-775FDDFA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47EB10CD-02C9-4DE9-AF92-58549932B0AC}" type="slidenum">
              <a:rPr lang="en-US" sz="1200">
                <a:latin typeface="+mn-lt"/>
                <a:ea typeface="+mn-ea"/>
                <a:cs typeface="+mn-cs"/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7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843458C3-CB22-96C4-5292-9335363E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High-altitude </a:t>
            </a:r>
            <a:r>
              <a:rPr lang="fr-CA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Aerosols</a:t>
            </a:r>
            <a:r>
              <a:rPr lang="fr-CA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Water </a:t>
            </a:r>
            <a:r>
              <a:rPr lang="fr-CA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vapour</a:t>
            </a:r>
            <a:r>
              <a:rPr lang="fr-CA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Clouds</a:t>
            </a:r>
            <a:r>
              <a:rPr lang="fr-CA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(HAWC)</a:t>
            </a:r>
            <a:endParaRPr lang="en-CA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F76D1-9443-685E-7D96-AC16C7502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678" y="1387512"/>
            <a:ext cx="3388851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HAWC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Canadian mission on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NASA’s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Observing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System, a four-satellite constellation. </a:t>
            </a:r>
          </a:p>
          <a:p>
            <a:pPr marL="0" indent="0">
              <a:buNone/>
            </a:pP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support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modelling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disaster</a:t>
            </a:r>
            <a:r>
              <a:rPr lang="fr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monitoring.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B10CD-02C9-4DE9-AF92-58549932B0AC}" type="slidenum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395D1559-7849-92CC-1359-FEC0FB8D0CE3}"/>
              </a:ext>
            </a:extLst>
          </p:cNvPr>
          <p:cNvSpPr txBox="1">
            <a:spLocks/>
          </p:cNvSpPr>
          <p:nvPr/>
        </p:nvSpPr>
        <p:spPr>
          <a:xfrm>
            <a:off x="691012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EB10CD-02C9-4DE9-AF92-58549932B0AC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0286A8-8ED1-BE7D-71B8-F1991EFC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434" y="1387512"/>
            <a:ext cx="5334605" cy="299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24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843458C3-CB22-96C4-5292-9335363E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and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B10CD-02C9-4DE9-AF92-58549932B0AC}" type="slidenum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395D1559-7849-92CC-1359-FEC0FB8D0CE3}"/>
              </a:ext>
            </a:extLst>
          </p:cNvPr>
          <p:cNvSpPr txBox="1">
            <a:spLocks/>
          </p:cNvSpPr>
          <p:nvPr/>
        </p:nvSpPr>
        <p:spPr>
          <a:xfrm>
            <a:off x="691012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EB10CD-02C9-4DE9-AF92-58549932B0AC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9" name="Content Placeholder 8">
            <a:hlinkClick r:id="rId3"/>
            <a:extLst>
              <a:ext uri="{FF2B5EF4-FFF2-40B4-BE49-F238E27FC236}">
                <a16:creationId xmlns:a16="http://schemas.microsoft.com/office/drawing/2014/main" id="{DD4F8A91-090A-9AD2-2173-70649F438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25" y="1194695"/>
            <a:ext cx="5213624" cy="3028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5E494-5760-2B15-DB2A-A11FF31AB43C}"/>
              </a:ext>
            </a:extLst>
          </p:cNvPr>
          <p:cNvSpPr txBox="1"/>
          <p:nvPr/>
        </p:nvSpPr>
        <p:spPr>
          <a:xfrm>
            <a:off x="326725" y="4223645"/>
            <a:ext cx="4245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FF0000"/>
                </a:solidFill>
                <a:hlinkClick r:id="rId3"/>
              </a:rPr>
              <a:t>https://www.asc-csa.gc.ca/videos/recherche/1_evjubu0h/1_nljith46.webm</a:t>
            </a:r>
            <a:endParaRPr lang="en-CA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08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ED10-D630-822D-7164-2ED8FEB0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223AD-B0B4-06E8-4A94-DBFD5D7CA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8CD7B-13C3-E2CD-A961-3DB717D9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16</a:t>
            </a:fld>
            <a:endParaRPr lang="en-C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EA7B68-521C-C09A-065B-8A88558B5277}"/>
              </a:ext>
            </a:extLst>
          </p:cNvPr>
          <p:cNvGrpSpPr/>
          <p:nvPr/>
        </p:nvGrpSpPr>
        <p:grpSpPr>
          <a:xfrm>
            <a:off x="1" y="1"/>
            <a:ext cx="9144000" cy="5257800"/>
            <a:chOff x="-24680" y="-27384"/>
            <a:chExt cx="12216681" cy="6912768"/>
          </a:xfrm>
        </p:grpSpPr>
        <p:pic>
          <p:nvPicPr>
            <p:cNvPr id="6" name="Picture 4" descr="https://www.asc-csa.gc.ca/images/sciences/production-alimentaire/projet-naurvik-au-nunavut-panneaux-solaires.jpg">
              <a:extLst>
                <a:ext uri="{FF2B5EF4-FFF2-40B4-BE49-F238E27FC236}">
                  <a16:creationId xmlns:a16="http://schemas.microsoft.com/office/drawing/2014/main" id="{BEC36B74-2B2A-58E2-97E4-F5D91D3813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4679" y="3429000"/>
              <a:ext cx="6120680" cy="345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AE5AB5-4314-EE63-1D15-194067883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4678" y="-27384"/>
              <a:ext cx="12216679" cy="38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www.asc-csa.gc.ca/images/sciences/production-alimentaire/projet-naurvik-au-nunavut-recolte.jpg">
              <a:extLst>
                <a:ext uri="{FF2B5EF4-FFF2-40B4-BE49-F238E27FC236}">
                  <a16:creationId xmlns:a16="http://schemas.microsoft.com/office/drawing/2014/main" id="{8F2CD09A-51F7-C823-E7C9-197CF7B8F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002" y="3861049"/>
              <a:ext cx="6095999" cy="2991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31C133-379C-9F07-3552-0474DFAEBF8E}"/>
                </a:ext>
              </a:extLst>
            </p:cNvPr>
            <p:cNvCxnSpPr/>
            <p:nvPr/>
          </p:nvCxnSpPr>
          <p:spPr>
            <a:xfrm>
              <a:off x="-24680" y="3866376"/>
              <a:ext cx="12216679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D2DCA2-F67D-27E2-A2FE-CC58FDA80A86}"/>
                </a:ext>
              </a:extLst>
            </p:cNvPr>
            <p:cNvCxnSpPr/>
            <p:nvPr/>
          </p:nvCxnSpPr>
          <p:spPr>
            <a:xfrm>
              <a:off x="6096000" y="3861048"/>
              <a:ext cx="0" cy="302433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176617-14AA-97E0-2A8E-21C8082BE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436" y="220488"/>
              <a:ext cx="1828800" cy="1375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022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-1"/>
            <a:ext cx="9144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msre_still_1114.0318.jpg">
            <a:extLst>
              <a:ext uri="{FF2B5EF4-FFF2-40B4-BE49-F238E27FC236}">
                <a16:creationId xmlns:a16="http://schemas.microsoft.com/office/drawing/2014/main" id="{E8A7AB4B-7B2B-A1CA-0AFC-08A40BF0C1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3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18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istock\Arctic\3d_perspective_from_northv4b.jpg">
            <a:extLst>
              <a:ext uri="{FF2B5EF4-FFF2-40B4-BE49-F238E27FC236}">
                <a16:creationId xmlns:a16="http://schemas.microsoft.com/office/drawing/2014/main" id="{5C6C2ADF-51B7-B1A7-0487-91A48A32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4989175"/>
          </a:xfrm>
          <a:prstGeom prst="rect">
            <a:avLst/>
          </a:prstGeom>
          <a:noFill/>
          <a:ln>
            <a:noFill/>
          </a:ln>
          <a:effectLst>
            <a:outerShdw blurRad="558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68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A205E6-B404-404D-D623-723A8A58EC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152" y="997767"/>
            <a:ext cx="6937695" cy="3902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E9462F-A010-983E-0A1F-B5D52205E957}"/>
              </a:ext>
            </a:extLst>
          </p:cNvPr>
          <p:cNvSpPr txBox="1"/>
          <p:nvPr/>
        </p:nvSpPr>
        <p:spPr>
          <a:xfrm>
            <a:off x="6252806" y="3939543"/>
            <a:ext cx="159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Lake Ice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AE76AF-8CAE-B3F6-7512-934B7626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smartEarth: NextGen &amp; First Nations in Manitoba</a:t>
            </a:r>
            <a:endParaRPr lang="en-C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79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85FAC-B414-0AE5-5DB6-CD3322EC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smartEarth: </a:t>
            </a:r>
            <a:r>
              <a:rPr lang="en-C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SIKU </a:t>
            </a:r>
            <a:r>
              <a:rPr lang="fr-C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C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Inuit Driven Platform  </a:t>
            </a:r>
            <a:endParaRPr lang="en-CA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421F2-B01F-BCA1-54FF-57A5556A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4</a:t>
            </a:fld>
            <a:endParaRPr lang="en-CA"/>
          </a:p>
        </p:txBody>
      </p:sp>
      <p:pic>
        <p:nvPicPr>
          <p:cNvPr id="5" name="Picture 2" descr="https://lh6.googleusercontent.com/TrxTf3awqOoo_fR8r6OeBL31xvHtx-ECxTN1rR1923g_QBiulfyN_zV93y779Yd8UHKpdJGzegYe2kdvL3YpA19rhcMfW9SkMSnK-dlbXr380IP0iMOmKEVxuxNiBAFw0RNgX2JsZGKlUyhxvFHnj1mGYg=s2048">
            <a:extLst>
              <a:ext uri="{FF2B5EF4-FFF2-40B4-BE49-F238E27FC236}">
                <a16:creationId xmlns:a16="http://schemas.microsoft.com/office/drawing/2014/main" id="{F2863946-2193-9835-6E42-E6AD1C0E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46151"/>
            <a:ext cx="9144000" cy="42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Hq5cFqtcOU59UbhU3V0nmTMrT8JN6MiUO8hFXjzyM69csxf1Xi0kcL7kaWUazr8JWs3f89zrKlipkltS50PIJSH8aC-jfjZZNistQM0p5dAFjvmdrq083lHDlBaxN_jGJkyZ-bBzDxDbu9VezgxGDN520g=s2048">
            <a:extLst>
              <a:ext uri="{FF2B5EF4-FFF2-40B4-BE49-F238E27FC236}">
                <a16:creationId xmlns:a16="http://schemas.microsoft.com/office/drawing/2014/main" id="{05029731-D0C5-E541-D887-390FAC06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395" y="1195978"/>
            <a:ext cx="2271101" cy="400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E326B-AD57-4A96-C669-8488C1D341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036" y="1247800"/>
            <a:ext cx="2204359" cy="3926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3DC9B-F9B0-F590-25BB-D770892553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631" y="3823139"/>
            <a:ext cx="1494370" cy="12601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571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107E1-A36E-BAC1-D1EB-8D7DC9010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69" y="962613"/>
            <a:ext cx="8816829" cy="4120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1CF55-0CE5-C13D-BD79-8A6A4E33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smartEarth: Vertex &amp; T’Sou-ke First Nation</a:t>
            </a:r>
            <a:endParaRPr lang="en-CA" dirty="0">
              <a:solidFill>
                <a:srgbClr val="00206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A2D9527-4F25-FCFA-A983-4D024CCCF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9920" y="2323750"/>
            <a:ext cx="1421279" cy="147646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706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 descr="Image result for Nasa space Logo PNG"/>
          <p:cNvSpPr>
            <a:spLocks noChangeAspect="1" noChangeArrowheads="1"/>
          </p:cNvSpPr>
          <p:nvPr/>
        </p:nvSpPr>
        <p:spPr bwMode="auto">
          <a:xfrm>
            <a:off x="116681" y="-702469"/>
            <a:ext cx="1785938" cy="1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/>
          </a:p>
        </p:txBody>
      </p:sp>
      <p:sp>
        <p:nvSpPr>
          <p:cNvPr id="2" name="AutoShape 2" descr="FNESS EOC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8072EA-6D7B-CE4B-7056-13C209B8EBEE}"/>
              </a:ext>
            </a:extLst>
          </p:cNvPr>
          <p:cNvGrpSpPr/>
          <p:nvPr/>
        </p:nvGrpSpPr>
        <p:grpSpPr>
          <a:xfrm>
            <a:off x="68715" y="3473059"/>
            <a:ext cx="9075285" cy="899581"/>
            <a:chOff x="68715" y="3473059"/>
            <a:chExt cx="9075285" cy="89958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91DBAC6-359D-66BB-3A70-0BDA58974A8F}"/>
                </a:ext>
              </a:extLst>
            </p:cNvPr>
            <p:cNvGrpSpPr/>
            <p:nvPr/>
          </p:nvGrpSpPr>
          <p:grpSpPr>
            <a:xfrm>
              <a:off x="68715" y="3473059"/>
              <a:ext cx="9006569" cy="550243"/>
              <a:chOff x="68715" y="4035122"/>
              <a:chExt cx="9006569" cy="550243"/>
            </a:xfrm>
          </p:grpSpPr>
          <p:sp>
            <p:nvSpPr>
              <p:cNvPr id="78" name="Right Arrow 77"/>
              <p:cNvSpPr/>
              <p:nvPr/>
            </p:nvSpPr>
            <p:spPr>
              <a:xfrm>
                <a:off x="68715" y="4035122"/>
                <a:ext cx="9006569" cy="550243"/>
              </a:xfrm>
              <a:prstGeom prst="rightArrow">
                <a:avLst>
                  <a:gd name="adj1" fmla="val 50000"/>
                  <a:gd name="adj2" fmla="val 27302"/>
                </a:avLst>
              </a:prstGeom>
              <a:solidFill>
                <a:srgbClr val="002060"/>
              </a:solidFill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defTabSz="342900" latinLnBrk="1" hangingPunct="0"/>
                <a:endParaRPr lang="en-CA" sz="1350">
                  <a:solidFill>
                    <a:srgbClr val="002569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8715" y="4165356"/>
                <a:ext cx="8401050" cy="315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t">
                <a:spAutoFit/>
              </a:bodyPr>
              <a:lstStyle/>
              <a:p>
                <a:pPr defTabSz="342900" latinLnBrk="1" hangingPunct="0"/>
                <a:r>
                  <a:rPr lang="en-CA" sz="1350" b="1" dirty="0">
                    <a:solidFill>
                      <a:schemeClr val="bg1"/>
                    </a:solidFill>
                  </a:rPr>
                  <a:t>            </a:t>
                </a:r>
                <a:r>
                  <a:rPr lang="en-CA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2018-2021                                                     2021-2022                                                         2023+</a:t>
                </a:r>
                <a:endParaRPr lang="en-CA" sz="1275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68715" y="4023302"/>
              <a:ext cx="9075285" cy="349338"/>
            </a:xfrm>
            <a:prstGeom prst="rect">
              <a:avLst/>
            </a:prstGeom>
          </p:spPr>
          <p:txBody>
            <a:bodyPr/>
            <a:lstStyle>
              <a:lvl1pPr marL="3429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+mj-lt"/>
                  <a:ea typeface="Arial Bold"/>
                  <a:cs typeface="Arial" panose="020B0604020202020204" pitchFamily="34" charset="0"/>
                  <a:sym typeface="Arial Bold"/>
                </a:defRPr>
              </a:lvl1pPr>
              <a:lvl2pPr marL="768927" indent="-311727">
                <a:spcBef>
                  <a:spcPts val="500"/>
                </a:spcBef>
                <a:buSzPct val="100000"/>
                <a:buFont typeface="Courier New" panose="02070309020205020404" pitchFamily="49" charset="0"/>
                <a:buChar char="o"/>
                <a:defRPr sz="2000">
                  <a:solidFill>
                    <a:srgbClr val="002569"/>
                  </a:solidFill>
                  <a:latin typeface="+mj-lt"/>
                  <a:ea typeface="Arial Bold"/>
                  <a:cs typeface="Arial" panose="020B0604020202020204" pitchFamily="34" charset="0"/>
                  <a:sym typeface="Arial Bold"/>
                </a:defRPr>
              </a:lvl2pPr>
              <a:lvl3pPr marL="1188719" indent="-274319">
                <a:spcBef>
                  <a:spcPts val="500"/>
                </a:spcBef>
                <a:buSzPct val="100000"/>
                <a:buFont typeface="Wingdings" panose="05000000000000000000" pitchFamily="2" charset="2"/>
                <a:buChar char="§"/>
                <a:defRPr sz="2000">
                  <a:solidFill>
                    <a:srgbClr val="002569"/>
                  </a:solidFill>
                  <a:latin typeface="+mj-lt"/>
                  <a:ea typeface="Arial Bold"/>
                  <a:cs typeface="Arial" panose="020B0604020202020204" pitchFamily="34" charset="0"/>
                  <a:sym typeface="Arial Bold"/>
                </a:defRPr>
              </a:lvl3pPr>
              <a:lvl4pPr marL="1676400" indent="-304800">
                <a:spcBef>
                  <a:spcPts val="500"/>
                </a:spcBef>
                <a:buSzPct val="100000"/>
                <a:buFont typeface="Arial"/>
                <a:buChar char="▪"/>
                <a:defRPr sz="2000">
                  <a:solidFill>
                    <a:srgbClr val="002569"/>
                  </a:solidFill>
                  <a:latin typeface="+mj-lt"/>
                  <a:ea typeface="Arial Bold"/>
                  <a:cs typeface="Arial" panose="020B0604020202020204" pitchFamily="34" charset="0"/>
                  <a:sym typeface="Arial Bold"/>
                </a:defRPr>
              </a:lvl4pPr>
              <a:lvl5pPr marL="2171700" indent="-342900">
                <a:spcBef>
                  <a:spcPts val="500"/>
                </a:spcBef>
                <a:buSzPct val="100000"/>
                <a:buFont typeface="Arial"/>
                <a:buChar char="•"/>
                <a:defRPr sz="2000">
                  <a:solidFill>
                    <a:srgbClr val="002569"/>
                  </a:solidFill>
                  <a:latin typeface="+mj-lt"/>
                  <a:ea typeface="Arial Bold"/>
                  <a:cs typeface="Arial" panose="020B0604020202020204" pitchFamily="34" charset="0"/>
                  <a:sym typeface="Arial Bold"/>
                </a:defRPr>
              </a:lvl5pPr>
              <a:lvl6pPr indent="22860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6pPr>
              <a:lvl7pPr indent="27432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7pPr>
              <a:lvl8pPr indent="32004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8pPr>
              <a:lvl9pPr indent="3657600">
                <a:spcBef>
                  <a:spcPts val="500"/>
                </a:spcBef>
                <a:buFont typeface="Arial"/>
                <a:defRPr sz="2400">
                  <a:solidFill>
                    <a:srgbClr val="002569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9pPr>
            </a:lstStyle>
            <a:p>
              <a:pPr marL="0" indent="0" algn="ctr">
                <a:buNone/>
              </a:pPr>
              <a:r>
                <a:rPr lang="en-US" sz="1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EO capacity     &gt;    Two-way learning, dialogue, story telling     &gt;    Longer-term plan </a:t>
              </a:r>
              <a:endParaRPr lang="en-CA" sz="1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979BB2-2CD6-0144-AC85-C0A44261D3E0}"/>
              </a:ext>
            </a:extLst>
          </p:cNvPr>
          <p:cNvGrpSpPr/>
          <p:nvPr/>
        </p:nvGrpSpPr>
        <p:grpSpPr>
          <a:xfrm>
            <a:off x="168292" y="1406602"/>
            <a:ext cx="2229366" cy="1637860"/>
            <a:chOff x="252182" y="1406602"/>
            <a:chExt cx="2229366" cy="1637860"/>
          </a:xfrm>
        </p:grpSpPr>
        <p:sp>
          <p:nvSpPr>
            <p:cNvPr id="63" name="TextBox 62"/>
            <p:cNvSpPr txBox="1"/>
            <p:nvPr/>
          </p:nvSpPr>
          <p:spPr>
            <a:xfrm>
              <a:off x="252182" y="2698215"/>
              <a:ext cx="2180626" cy="346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defTabSz="342900" latinLnBrk="1" hangingPunct="0"/>
              <a:r>
                <a:rPr lang="en-CA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Canadian SAR MOOC</a:t>
              </a:r>
            </a:p>
          </p:txBody>
        </p:sp>
        <p:pic>
          <p:nvPicPr>
            <p:cNvPr id="89" name="Picture 2" descr="https://eo-college.org/wp-content/uploads/2021/08/winter-water-warming-sar-thumb-624x342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82" y="1406602"/>
              <a:ext cx="2229366" cy="12218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" name="TextBox 98"/>
          <p:cNvSpPr txBox="1"/>
          <p:nvPr/>
        </p:nvSpPr>
        <p:spPr>
          <a:xfrm>
            <a:off x="5319712" y="4582341"/>
            <a:ext cx="3655996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r" defTabSz="342900" latinLnBrk="1" hangingPunct="0"/>
            <a:r>
              <a:rPr lang="fr-CA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CSA-NASA Multi-</a:t>
            </a:r>
            <a:r>
              <a:rPr lang="fr-CA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fr-CA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Plan</a:t>
            </a:r>
          </a:p>
          <a:p>
            <a:pPr algn="r" defTabSz="342900" latinLnBrk="1" hangingPunct="0"/>
            <a:r>
              <a:rPr lang="fr-CA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development)</a:t>
            </a:r>
            <a:endParaRPr lang="en-CA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98A43C-C16A-816E-01BD-45E733FA25A8}"/>
              </a:ext>
            </a:extLst>
          </p:cNvPr>
          <p:cNvGrpSpPr/>
          <p:nvPr/>
        </p:nvGrpSpPr>
        <p:grpSpPr>
          <a:xfrm>
            <a:off x="2707936" y="1298554"/>
            <a:ext cx="6267772" cy="1745908"/>
            <a:chOff x="2707936" y="1298554"/>
            <a:chExt cx="6267772" cy="1745908"/>
          </a:xfrm>
        </p:grpSpPr>
        <p:sp>
          <p:nvSpPr>
            <p:cNvPr id="97" name="TextBox 96"/>
            <p:cNvSpPr txBox="1"/>
            <p:nvPr/>
          </p:nvSpPr>
          <p:spPr>
            <a:xfrm>
              <a:off x="3659945" y="2698215"/>
              <a:ext cx="4728534" cy="346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defTabSz="342900" latinLnBrk="1" hangingPunct="0"/>
              <a:r>
                <a:rPr lang="fr-CA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Joint CSA-NASA EO Training &amp; Dialogue Sessions</a:t>
              </a:r>
              <a:endParaRPr lang="en-CA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FC9095-54B9-0F04-081C-30E37329C54F}"/>
                </a:ext>
              </a:extLst>
            </p:cNvPr>
            <p:cNvGrpSpPr/>
            <p:nvPr/>
          </p:nvGrpSpPr>
          <p:grpSpPr>
            <a:xfrm>
              <a:off x="2707936" y="1298554"/>
              <a:ext cx="6267772" cy="1365398"/>
              <a:chOff x="2707936" y="1298554"/>
              <a:chExt cx="6267772" cy="136539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AE81C17-7595-F386-C942-95A4A3D1283F}"/>
                  </a:ext>
                </a:extLst>
              </p:cNvPr>
              <p:cNvGrpSpPr/>
              <p:nvPr/>
            </p:nvGrpSpPr>
            <p:grpSpPr>
              <a:xfrm>
                <a:off x="4594081" y="1398237"/>
                <a:ext cx="4381627" cy="1210132"/>
                <a:chOff x="4948342" y="1406602"/>
                <a:chExt cx="4381627" cy="1210132"/>
              </a:xfrm>
            </p:grpSpPr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128968" y="1406602"/>
                  <a:ext cx="2201001" cy="1210132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48342" y="1413230"/>
                  <a:ext cx="2180626" cy="1203504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</p:spPr>
            </p:pic>
          </p:grpSp>
          <p:pic>
            <p:nvPicPr>
              <p:cNvPr id="110" name="Picture 2" descr="IMW Australia - On Demand Home Pag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936" y="1298554"/>
                <a:ext cx="1575867" cy="1365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AB8F725-4733-7A15-3A57-BF9A1CF36104}"/>
              </a:ext>
            </a:extLst>
          </p:cNvPr>
          <p:cNvSpPr txBox="1"/>
          <p:nvPr/>
        </p:nvSpPr>
        <p:spPr>
          <a:xfrm>
            <a:off x="628649" y="269224"/>
            <a:ext cx="7925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success story of co-development and partnership</a:t>
            </a:r>
            <a:endParaRPr lang="en-C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NESS EOC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ECAA67-373E-802E-EB46-2B94ED20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80" y="1090731"/>
            <a:ext cx="3754423" cy="37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2C4A0898-BD09-9BBC-206F-287E928B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smartEarth: </a:t>
            </a:r>
            <a:r>
              <a:rPr lang="fr-CA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smartWhales</a:t>
            </a:r>
            <a:endParaRPr lang="en-CA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2F5417C-BC68-342D-0ED8-DCFF7B6D9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783" y="1090731"/>
            <a:ext cx="3591012" cy="3263504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federal departments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multi-sectoral consortia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science organizations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foreign organizations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highly qualified personnel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 new organizations involved</a:t>
            </a:r>
          </a:p>
        </p:txBody>
      </p:sp>
    </p:spTree>
    <p:extLst>
      <p:ext uri="{BB962C8B-B14F-4D97-AF65-F5344CB8AC3E}">
        <p14:creationId xmlns:p14="http://schemas.microsoft.com/office/powerpoint/2010/main" val="414077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9be529aaed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Committee on Earth Observation Satellites</a:t>
            </a:r>
            <a:b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Biodiversity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4B97BA6-3EE0-095F-074E-5260105BD9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708144"/>
              </p:ext>
            </p:extLst>
          </p:nvPr>
        </p:nvGraphicFramePr>
        <p:xfrm>
          <a:off x="21021" y="1273507"/>
          <a:ext cx="9122980" cy="513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096000" imgH="3429000" progId="AcroExch.Document.DC">
                  <p:embed/>
                </p:oleObj>
              </mc:Choice>
              <mc:Fallback>
                <p:oleObj name="Acrobat Document" r:id="rId3" imgW="6096000" imgH="342900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4B97BA6-3EE0-095F-074E-5260105BD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21" y="1273507"/>
                        <a:ext cx="9122980" cy="5131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83694C5-5FBE-AB1E-7017-8BD3249F8A11}"/>
              </a:ext>
            </a:extLst>
          </p:cNvPr>
          <p:cNvSpPr txBox="1"/>
          <p:nvPr/>
        </p:nvSpPr>
        <p:spPr>
          <a:xfrm>
            <a:off x="236484" y="442684"/>
            <a:ext cx="89075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CA" sz="2100" b="1" dirty="0">
                <a:solidFill>
                  <a:prstClr val="black"/>
                </a:solidFill>
                <a:latin typeface="Calibri" panose="020F0502020204030204"/>
              </a:rPr>
              <a:t>RCM Composite Imagery of Hudson Bay / </a:t>
            </a:r>
            <a:r>
              <a:rPr lang="en-CA" sz="2100" b="1" dirty="0" err="1">
                <a:solidFill>
                  <a:prstClr val="black"/>
                </a:solidFill>
                <a:latin typeface="Calibri" panose="020F0502020204030204"/>
              </a:rPr>
              <a:t>Wapusk</a:t>
            </a:r>
            <a:r>
              <a:rPr lang="en-CA" sz="2100" b="1" dirty="0">
                <a:solidFill>
                  <a:prstClr val="black"/>
                </a:solidFill>
                <a:latin typeface="Calibri" panose="020F0502020204030204"/>
              </a:rPr>
              <a:t> National Park Area </a:t>
            </a:r>
          </a:p>
          <a:p>
            <a:pPr algn="ctr" defTabSz="685800"/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October 13, 2023 and February 6,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9718C-CC8F-B0C0-FF4A-AAA649E667A9}"/>
              </a:ext>
            </a:extLst>
          </p:cNvPr>
          <p:cNvSpPr txBox="1"/>
          <p:nvPr/>
        </p:nvSpPr>
        <p:spPr>
          <a:xfrm>
            <a:off x="64969" y="4109978"/>
            <a:ext cx="8812924" cy="6578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endParaRPr lang="en-CA" sz="675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CA" sz="1500" dirty="0">
                <a:solidFill>
                  <a:prstClr val="black"/>
                </a:solidFill>
                <a:latin typeface="Calibri" panose="020F0502020204030204"/>
              </a:rPr>
              <a:t>                   Single Date:                                                  Composite:                                                     Composite:</a:t>
            </a:r>
          </a:p>
          <a:p>
            <a:pPr defTabSz="685800"/>
            <a:r>
              <a:rPr lang="en-CA" sz="1500" dirty="0">
                <a:solidFill>
                  <a:prstClr val="black"/>
                </a:solidFill>
                <a:latin typeface="Calibri" panose="020F0502020204030204"/>
              </a:rPr>
              <a:t>                   Feb. 6, 2024                                    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Feb 6, 2024 &amp; Oct. 13, 2023 </a:t>
            </a:r>
            <a:r>
              <a:rPr lang="en-CA" sz="1500" dirty="0">
                <a:solidFill>
                  <a:prstClr val="black"/>
                </a:solidFill>
                <a:latin typeface="Calibri" panose="020F0502020204030204"/>
              </a:rPr>
              <a:t>                    LAND (</a:t>
            </a:r>
            <a:r>
              <a:rPr lang="en-CA" sz="1500" dirty="0" err="1">
                <a:solidFill>
                  <a:prstClr val="black"/>
                </a:solidFill>
                <a:latin typeface="Calibri" panose="020F0502020204030204"/>
              </a:rPr>
              <a:t>Oct&amp;Feb</a:t>
            </a:r>
            <a:r>
              <a:rPr lang="en-CA" sz="1500" dirty="0">
                <a:solidFill>
                  <a:prstClr val="black"/>
                </a:solidFill>
                <a:latin typeface="Calibri" panose="020F0502020204030204"/>
              </a:rPr>
              <a:t>) + Sea (Feb)</a:t>
            </a: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3696B9-5688-9FC6-D7B5-FE5689A1B0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25" y="410319"/>
            <a:ext cx="497157" cy="623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DFCD9-17F1-0A4F-D0AE-747176CBE9A3}"/>
              </a:ext>
            </a:extLst>
          </p:cNvPr>
          <p:cNvSpPr txBox="1"/>
          <p:nvPr/>
        </p:nvSpPr>
        <p:spPr>
          <a:xfrm>
            <a:off x="64969" y="5781963"/>
            <a:ext cx="8657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Image credit : </a:t>
            </a:r>
            <a:r>
              <a:rPr lang="en-CA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Canadian Space Agency, contains RADARSAT Constellation Mission data (2023), processed by </a:t>
            </a:r>
            <a:r>
              <a:rPr lang="en-CA" sz="12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Dromadaire</a:t>
            </a:r>
            <a:r>
              <a:rPr lang="en-CA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Geo-Innovations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013649615"/>
      </p:ext>
    </p:extLst>
  </p:cSld>
  <p:clrMapOvr>
    <a:masterClrMapping/>
  </p:clrMapOvr>
</p:sld>
</file>

<file path=ppt/theme/theme1.xml><?xml version="1.0" encoding="utf-8"?>
<a:theme xmlns:a="http://schemas.openxmlformats.org/drawingml/2006/main" name="llisapi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llisapi</Template>
  <TotalTime>15069</TotalTime>
  <Words>612</Words>
  <Application>Microsoft Macintosh PowerPoint</Application>
  <PresentationFormat>On-screen Show (16:9)</PresentationFormat>
  <Paragraphs>86</Paragraphs>
  <Slides>19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Gadugi</vt:lpstr>
      <vt:lpstr>Montserrat</vt:lpstr>
      <vt:lpstr>Montserrat Medium</vt:lpstr>
      <vt:lpstr>Times New Roman</vt:lpstr>
      <vt:lpstr>Verdana</vt:lpstr>
      <vt:lpstr>llisapi</vt:lpstr>
      <vt:lpstr>ceos</vt:lpstr>
      <vt:lpstr>1_Office Theme</vt:lpstr>
      <vt:lpstr>Office Theme</vt:lpstr>
      <vt:lpstr>Acrobat Document</vt:lpstr>
      <vt:lpstr> Space4Arctic and more</vt:lpstr>
      <vt:lpstr>PowerPoint Presentation</vt:lpstr>
      <vt:lpstr>smartEarth: NextGen &amp; First Nations in Manitoba</vt:lpstr>
      <vt:lpstr>smartEarth: SIKU / Inuit Driven Platform  </vt:lpstr>
      <vt:lpstr>smartEarth: Vertex &amp; T’Sou-ke First Nation</vt:lpstr>
      <vt:lpstr>PowerPoint Presentation</vt:lpstr>
      <vt:lpstr>smartEarth: smartWhales</vt:lpstr>
      <vt:lpstr>Committee on Earth Observation Satellites Biodiversity</vt:lpstr>
      <vt:lpstr>PowerPoint Presentation</vt:lpstr>
      <vt:lpstr>North West Passage</vt:lpstr>
      <vt:lpstr>Surface Water and Ocean Topography (SWOT)</vt:lpstr>
      <vt:lpstr>Terrestrial Snow Mass Mission (TSMM)</vt:lpstr>
      <vt:lpstr>Arctic Observing Mission (AOM)</vt:lpstr>
      <vt:lpstr>High-altitude Aerosols, Water vapour and Clouds (HAWC)</vt:lpstr>
      <vt:lpstr>Climate Change and Impacts</vt:lpstr>
      <vt:lpstr>PowerPoint Presentation</vt:lpstr>
      <vt:lpstr>PowerPoint Presentation</vt:lpstr>
      <vt:lpstr>PowerPoint Presentation</vt:lpstr>
      <vt:lpstr>PowerPoint Presentation</vt:lpstr>
    </vt:vector>
  </TitlesOfParts>
  <Company>ASC-CSA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Minier, Diane (ASC/CSA)</dc:creator>
  <cp:lastModifiedBy>Evan Warner</cp:lastModifiedBy>
  <cp:revision>130</cp:revision>
  <dcterms:created xsi:type="dcterms:W3CDTF">2018-10-30T19:29:20Z</dcterms:created>
  <dcterms:modified xsi:type="dcterms:W3CDTF">2024-02-16T17:35:33Z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878c0fb-d9d0-4b0a-b557-795ff6d8f755_Enabled">
    <vt:lpwstr>true</vt:lpwstr>
  </property>
  <property fmtid="{D5CDD505-2E9C-101B-9397-08002B2CF9AE}" pid="3" name="MSIP_Label_d878c0fb-d9d0-4b0a-b557-795ff6d8f755_SetDate">
    <vt:lpwstr>2024-02-14T03:15:32Z</vt:lpwstr>
  </property>
  <property fmtid="{D5CDD505-2E9C-101B-9397-08002B2CF9AE}" pid="4" name="MSIP_Label_d878c0fb-d9d0-4b0a-b557-795ff6d8f755_Method">
    <vt:lpwstr>Privileged</vt:lpwstr>
  </property>
  <property fmtid="{D5CDD505-2E9C-101B-9397-08002B2CF9AE}" pid="5" name="MSIP_Label_d878c0fb-d9d0-4b0a-b557-795ff6d8f755_Name">
    <vt:lpwstr>NON-CLASSIFIÉ - UNCLASSIFIED</vt:lpwstr>
  </property>
  <property fmtid="{D5CDD505-2E9C-101B-9397-08002B2CF9AE}" pid="6" name="MSIP_Label_d878c0fb-d9d0-4b0a-b557-795ff6d8f755_SiteId">
    <vt:lpwstr>ea59922f-ea3d-4e45-ba97-caf826fb9335</vt:lpwstr>
  </property>
  <property fmtid="{D5CDD505-2E9C-101B-9397-08002B2CF9AE}" pid="7" name="MSIP_Label_d878c0fb-d9d0-4b0a-b557-795ff6d8f755_ActionId">
    <vt:lpwstr>23c5cc0a-da20-47f6-a2b0-a5d472c41700</vt:lpwstr>
  </property>
  <property fmtid="{D5CDD505-2E9C-101B-9397-08002B2CF9AE}" pid="8" name="MSIP_Label_d878c0fb-d9d0-4b0a-b557-795ff6d8f755_ContentBits">
    <vt:lpwstr>1</vt:lpwstr>
  </property>
</Properties>
</file>